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Garet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286359" y="1435502"/>
            <a:ext cx="11715283" cy="7415996"/>
            <a:chOff x="0" y="0"/>
            <a:chExt cx="15620377" cy="988799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741" t="0" r="741" b="0"/>
            <a:stretch>
              <a:fillRect/>
            </a:stretch>
          </p:blipFill>
          <p:spPr>
            <a:xfrm flipH="false" flipV="false">
              <a:off x="0" y="0"/>
              <a:ext cx="15620377" cy="988799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360547" y="3445057"/>
            <a:ext cx="11566905" cy="3701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04"/>
              </a:lnSpc>
            </a:pPr>
            <a:r>
              <a:rPr lang="en-US" sz="14494" spc="-724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Green Hell Predictor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08485" y="1009650"/>
            <a:ext cx="6271031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CREATED BY ENZO WÜRTELE - DATA ANALYST</a:t>
            </a:r>
          </a:p>
        </p:txBody>
      </p:sp>
      <p:sp>
        <p:nvSpPr>
          <p:cNvPr name="TextBox 6" id="6"/>
          <p:cNvSpPr txBox="true"/>
          <p:nvPr/>
        </p:nvSpPr>
        <p:spPr>
          <a:xfrm rot="-5400000">
            <a:off x="13996500" y="5016216"/>
            <a:ext cx="6271031" cy="254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v1.0</a:t>
            </a:r>
          </a:p>
        </p:txBody>
      </p:sp>
      <p:sp>
        <p:nvSpPr>
          <p:cNvPr name="TextBox 7" id="7"/>
          <p:cNvSpPr txBox="true"/>
          <p:nvPr/>
        </p:nvSpPr>
        <p:spPr>
          <a:xfrm rot="5400000">
            <a:off x="-1979531" y="5016216"/>
            <a:ext cx="6271031" cy="254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2025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008485" y="9003665"/>
            <a:ext cx="6271031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599" spc="31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HARNESSING DATA &amp; AI FOR PERFORMANCE PREDICTION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1E1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76060" y="2651665"/>
            <a:ext cx="7535881" cy="4716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7"/>
              </a:lnSpc>
            </a:pPr>
            <a:r>
              <a:rPr lang="en-US" sz="2163" spc="4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MY PLAN</a:t>
            </a:r>
          </a:p>
          <a:p>
            <a:pPr algn="ctr">
              <a:lnSpc>
                <a:spcPts val="5407"/>
              </a:lnSpc>
            </a:pPr>
            <a:r>
              <a:rPr lang="en-US" sz="2163" spc="4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DATA COLLECTION &amp; INTEGRATION</a:t>
            </a:r>
          </a:p>
          <a:p>
            <a:pPr algn="ctr">
              <a:lnSpc>
                <a:spcPts val="5407"/>
              </a:lnSpc>
            </a:pPr>
            <a:r>
              <a:rPr lang="en-US" sz="2163" spc="4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Feature Engineering &amp; AI Predictions</a:t>
            </a:r>
          </a:p>
          <a:p>
            <a:pPr algn="ctr">
              <a:lnSpc>
                <a:spcPts val="5407"/>
              </a:lnSpc>
            </a:pPr>
            <a:r>
              <a:rPr lang="en-US" sz="2163" spc="4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AWS UPDATING</a:t>
            </a:r>
          </a:p>
          <a:p>
            <a:pPr algn="ctr">
              <a:lnSpc>
                <a:spcPts val="5407"/>
              </a:lnSpc>
            </a:pPr>
            <a:r>
              <a:rPr lang="en-US" sz="2163" spc="4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Performance Visualisations</a:t>
            </a:r>
          </a:p>
          <a:p>
            <a:pPr algn="ctr">
              <a:lnSpc>
                <a:spcPts val="5407"/>
              </a:lnSpc>
            </a:pPr>
            <a:r>
              <a:rPr lang="en-US" sz="2163" spc="4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Key Insights &amp; Conclusions</a:t>
            </a:r>
          </a:p>
          <a:p>
            <a:pPr algn="ctr">
              <a:lnSpc>
                <a:spcPts val="5407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08247"/>
            <a:ext cx="16230600" cy="1792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22"/>
              </a:lnSpc>
            </a:pPr>
            <a:r>
              <a:rPr lang="en-US" sz="13696" spc="-684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TODAY'S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574866"/>
            <a:ext cx="16230600" cy="1792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22"/>
              </a:lnSpc>
            </a:pPr>
            <a:r>
              <a:rPr lang="en-US" sz="13696" spc="-684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AGENDA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13996500" y="5016216"/>
            <a:ext cx="6271031" cy="254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02</a:t>
            </a:r>
          </a:p>
        </p:txBody>
      </p:sp>
      <p:sp>
        <p:nvSpPr>
          <p:cNvPr name="TextBox 6" id="6"/>
          <p:cNvSpPr txBox="true"/>
          <p:nvPr/>
        </p:nvSpPr>
        <p:spPr>
          <a:xfrm rot="5400000">
            <a:off x="-1979531" y="5016216"/>
            <a:ext cx="6271031" cy="254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PITCH DECK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E1E1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5400000">
            <a:off x="-4034484" y="4199685"/>
            <a:ext cx="9696450" cy="1792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422"/>
              </a:lnSpc>
            </a:pPr>
            <a:r>
              <a:rPr lang="en-US" sz="13696" spc="-684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MY PLAN</a:t>
            </a:r>
          </a:p>
        </p:txBody>
      </p:sp>
      <p:sp>
        <p:nvSpPr>
          <p:cNvPr name="TextBox 3" id="3"/>
          <p:cNvSpPr txBox="true"/>
          <p:nvPr/>
        </p:nvSpPr>
        <p:spPr>
          <a:xfrm rot="-5400000">
            <a:off x="13996467" y="5016183"/>
            <a:ext cx="6271031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03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610054" y="3365758"/>
            <a:ext cx="10850945" cy="3460234"/>
            <a:chOff x="0" y="0"/>
            <a:chExt cx="14467927" cy="461364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133117"/>
              <a:ext cx="14467927" cy="24805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13"/>
                </a:lnSpc>
              </a:pPr>
              <a:r>
                <a:rPr lang="en-US" sz="2383" spc="47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To create the ultimate AI-powered performance predictor for Nürburgring lap times, blending real-world data with cutting-edge machine learning to provide accurate, data-driven insights for car enthusiasts, engineers, and racing professionals.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-161925"/>
              <a:ext cx="14467927" cy="18762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862"/>
                </a:lnSpc>
              </a:pPr>
              <a:r>
                <a:rPr lang="en-US" sz="8473" spc="-423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Vision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81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53761" y="1731688"/>
            <a:ext cx="8734239" cy="6823624"/>
          </a:xfrm>
          <a:custGeom>
            <a:avLst/>
            <a:gdLst/>
            <a:ahLst/>
            <a:cxnLst/>
            <a:rect r="r" b="b" t="t" l="l"/>
            <a:pathLst>
              <a:path h="6823624" w="8734239">
                <a:moveTo>
                  <a:pt x="0" y="0"/>
                </a:moveTo>
                <a:lnTo>
                  <a:pt x="8734239" y="0"/>
                </a:lnTo>
                <a:lnTo>
                  <a:pt x="8734239" y="6823624"/>
                </a:lnTo>
                <a:lnTo>
                  <a:pt x="0" y="68236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974046"/>
            <a:ext cx="7854247" cy="2886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4101" indent="-262051" lvl="1">
              <a:lnSpc>
                <a:spcPts val="3884"/>
              </a:lnSpc>
              <a:buFont typeface="Arial"/>
              <a:buChar char="•"/>
            </a:pPr>
            <a:r>
              <a:rPr lang="en-US" sz="2427" spc="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Scraped &amp; stored car data in PostgreSQL.</a:t>
            </a:r>
          </a:p>
          <a:p>
            <a:pPr algn="l" marL="524101" indent="-262051" lvl="1">
              <a:lnSpc>
                <a:spcPts val="3884"/>
              </a:lnSpc>
              <a:buFont typeface="Arial"/>
              <a:buChar char="•"/>
            </a:pPr>
            <a:r>
              <a:rPr lang="en-US" sz="2427" spc="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Retrieved &amp; processed with Pandas, handling missing values via AI.</a:t>
            </a:r>
          </a:p>
          <a:p>
            <a:pPr algn="l" marL="524101" indent="-262051" lvl="1">
              <a:lnSpc>
                <a:spcPts val="3884"/>
              </a:lnSpc>
              <a:buFont typeface="Arial"/>
              <a:buChar char="•"/>
            </a:pPr>
            <a:r>
              <a:rPr lang="en-US" sz="2427" spc="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Built a Streamlit app with Plotly for interactive performance analysis.</a:t>
            </a:r>
          </a:p>
          <a:p>
            <a:pPr algn="l">
              <a:lnSpc>
                <a:spcPts val="388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67718"/>
            <a:ext cx="9719685" cy="1944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59"/>
              </a:lnSpc>
            </a:pPr>
            <a:r>
              <a:rPr lang="en-US" sz="7611" spc="-380">
                <a:solidFill>
                  <a:srgbClr val="FFD3C8"/>
                </a:solidFill>
                <a:latin typeface="Garet"/>
                <a:ea typeface="Garet"/>
                <a:cs typeface="Garet"/>
                <a:sym typeface="Garet"/>
              </a:rPr>
              <a:t>DATA COLLECTION &amp; INTEGRATION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-2802173" y="5016183"/>
            <a:ext cx="6271031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75431" y="2796769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816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71450" y="2987269"/>
            <a:ext cx="6442481" cy="6271031"/>
            <a:chOff x="0" y="0"/>
            <a:chExt cx="8589974" cy="8361374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8473" t="0" r="18473" b="0"/>
            <a:stretch>
              <a:fillRect/>
            </a:stretch>
          </p:blipFill>
          <p:spPr>
            <a:xfrm flipH="false" flipV="false">
              <a:off x="0" y="0"/>
              <a:ext cx="8589974" cy="8361374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7345119" y="5363019"/>
            <a:ext cx="8928664" cy="337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2166" indent="-261083" lvl="1">
              <a:lnSpc>
                <a:spcPts val="3869"/>
              </a:lnSpc>
              <a:buFont typeface="Arial"/>
              <a:buChar char="•"/>
            </a:pPr>
            <a:r>
              <a:rPr lang="en-US" sz="2418" spc="48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Enhanced data with power-to-weight ratios &amp; acceleration metrics.</a:t>
            </a:r>
          </a:p>
          <a:p>
            <a:pPr algn="l" marL="522166" indent="-261083" lvl="1">
              <a:lnSpc>
                <a:spcPts val="3869"/>
              </a:lnSpc>
              <a:buFont typeface="Arial"/>
              <a:buChar char="•"/>
            </a:pPr>
            <a:r>
              <a:rPr lang="en-US" sz="2418" spc="48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Used AI to predict missing values and estimate Nürburgring lap times.</a:t>
            </a:r>
          </a:p>
          <a:p>
            <a:pPr algn="l" marL="522166" indent="-261083" lvl="1">
              <a:lnSpc>
                <a:spcPts val="3869"/>
              </a:lnSpc>
              <a:buFont typeface="Arial"/>
              <a:buChar char="•"/>
            </a:pPr>
            <a:r>
              <a:rPr lang="en-US" sz="2418" spc="48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Integrated insights into an interactive dashboard for performance analysis.</a:t>
            </a:r>
          </a:p>
          <a:p>
            <a:pPr algn="l">
              <a:lnSpc>
                <a:spcPts val="386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13996467" y="5016183"/>
            <a:ext cx="6271031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E1E1D7"/>
                </a:solidFill>
                <a:latin typeface="Garet"/>
                <a:ea typeface="Garet"/>
                <a:cs typeface="Garet"/>
                <a:sym typeface="Garet"/>
              </a:rPr>
              <a:t>05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345119" y="164733"/>
            <a:ext cx="10942881" cy="1880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230"/>
              </a:lnSpc>
            </a:pPr>
            <a:r>
              <a:rPr lang="en-US" sz="7377" spc="-368">
                <a:solidFill>
                  <a:srgbClr val="7D7D7A"/>
                </a:solidFill>
                <a:latin typeface="Garet"/>
                <a:ea typeface="Garet"/>
                <a:cs typeface="Garet"/>
                <a:sym typeface="Garet"/>
              </a:rPr>
              <a:t>FEATURE ENGINEERING &amp; AI PREDICTIONS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81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1498" y="-171450"/>
            <a:ext cx="7106201" cy="10629900"/>
            <a:chOff x="0" y="0"/>
            <a:chExt cx="9474935" cy="141732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65000"/>
            </a:blip>
            <a:srcRect l="16574" t="0" r="16574" b="0"/>
            <a:stretch>
              <a:fillRect/>
            </a:stretch>
          </p:blipFill>
          <p:spPr>
            <a:xfrm flipH="false" flipV="false">
              <a:off x="0" y="0"/>
              <a:ext cx="9474935" cy="141732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-5400000">
            <a:off x="13996467" y="5016183"/>
            <a:ext cx="6271031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06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766368" y="3655395"/>
            <a:ext cx="6645119" cy="2976211"/>
            <a:chOff x="0" y="0"/>
            <a:chExt cx="8860158" cy="396828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610526"/>
              <a:ext cx="8860158" cy="23577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80"/>
                </a:lnSpc>
              </a:pPr>
              <a:r>
                <a:rPr lang="en-US" sz="1800" spc="36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Implemented AWS Lambda to automate data updates, ensuring the latest car performance metrics are consistently reflected in the app. This serverless approach optimises scalability, reduces costs, and enhances reliability.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33350"/>
              <a:ext cx="8860158" cy="11628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398"/>
                </a:lnSpc>
              </a:pPr>
              <a:r>
                <a:rPr lang="en-US" sz="6398" spc="-31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AWS UPDATING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81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2350" y="-171450"/>
            <a:ext cx="3683850" cy="10629900"/>
            <a:chOff x="0" y="0"/>
            <a:chExt cx="970232" cy="279964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70232" cy="2799644"/>
            </a:xfrm>
            <a:custGeom>
              <a:avLst/>
              <a:gdLst/>
              <a:ahLst/>
              <a:cxnLst/>
              <a:rect r="r" b="b" t="t" l="l"/>
              <a:pathLst>
                <a:path h="2799644" w="970232">
                  <a:moveTo>
                    <a:pt x="0" y="0"/>
                  </a:moveTo>
                  <a:lnTo>
                    <a:pt x="970232" y="0"/>
                  </a:lnTo>
                  <a:lnTo>
                    <a:pt x="970232" y="2799644"/>
                  </a:lnTo>
                  <a:lnTo>
                    <a:pt x="0" y="279964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970232" cy="28186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0" y="2552514"/>
            <a:ext cx="4803879" cy="2534909"/>
          </a:xfrm>
          <a:custGeom>
            <a:avLst/>
            <a:gdLst/>
            <a:ahLst/>
            <a:cxnLst/>
            <a:rect r="r" b="b" t="t" l="l"/>
            <a:pathLst>
              <a:path h="2534909" w="4803879">
                <a:moveTo>
                  <a:pt x="0" y="0"/>
                </a:moveTo>
                <a:lnTo>
                  <a:pt x="4803879" y="0"/>
                </a:lnTo>
                <a:lnTo>
                  <a:pt x="4803879" y="2534909"/>
                </a:lnTo>
                <a:lnTo>
                  <a:pt x="0" y="25349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4803879" cy="2832902"/>
          </a:xfrm>
          <a:custGeom>
            <a:avLst/>
            <a:gdLst/>
            <a:ahLst/>
            <a:cxnLst/>
            <a:rect r="r" b="b" t="t" l="l"/>
            <a:pathLst>
              <a:path h="2832902" w="4803879">
                <a:moveTo>
                  <a:pt x="0" y="0"/>
                </a:moveTo>
                <a:lnTo>
                  <a:pt x="4803879" y="0"/>
                </a:lnTo>
                <a:lnTo>
                  <a:pt x="4803879" y="2832902"/>
                </a:lnTo>
                <a:lnTo>
                  <a:pt x="0" y="28329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5087423"/>
            <a:ext cx="4803879" cy="2699902"/>
          </a:xfrm>
          <a:custGeom>
            <a:avLst/>
            <a:gdLst/>
            <a:ahLst/>
            <a:cxnLst/>
            <a:rect r="r" b="b" t="t" l="l"/>
            <a:pathLst>
              <a:path h="2699902" w="4803879">
                <a:moveTo>
                  <a:pt x="0" y="0"/>
                </a:moveTo>
                <a:lnTo>
                  <a:pt x="4803879" y="0"/>
                </a:lnTo>
                <a:lnTo>
                  <a:pt x="4803879" y="2699901"/>
                </a:lnTo>
                <a:lnTo>
                  <a:pt x="0" y="26999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0" y="7787324"/>
            <a:ext cx="4803879" cy="2499676"/>
          </a:xfrm>
          <a:custGeom>
            <a:avLst/>
            <a:gdLst/>
            <a:ahLst/>
            <a:cxnLst/>
            <a:rect r="r" b="b" t="t" l="l"/>
            <a:pathLst>
              <a:path h="2499676" w="4803879">
                <a:moveTo>
                  <a:pt x="0" y="0"/>
                </a:moveTo>
                <a:lnTo>
                  <a:pt x="4803879" y="0"/>
                </a:lnTo>
                <a:lnTo>
                  <a:pt x="4803879" y="2499676"/>
                </a:lnTo>
                <a:lnTo>
                  <a:pt x="0" y="24996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-5400000">
            <a:off x="15634767" y="5016183"/>
            <a:ext cx="2994431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E1E1D7"/>
                </a:solidFill>
                <a:latin typeface="Garet"/>
                <a:ea typeface="Garet"/>
                <a:cs typeface="Garet"/>
                <a:sym typeface="Garet"/>
              </a:rPr>
              <a:t>07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102227" y="3183518"/>
            <a:ext cx="10111830" cy="3824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3456" indent="-296728" lvl="1">
              <a:lnSpc>
                <a:spcPts val="4398"/>
              </a:lnSpc>
              <a:buFont typeface="Arial"/>
              <a:buChar char="•"/>
            </a:pPr>
            <a:r>
              <a:rPr lang="en-US" sz="2748" spc="54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Created interactive 3D scatter plots and line graphs to analyse car performance.</a:t>
            </a:r>
          </a:p>
          <a:p>
            <a:pPr algn="l" marL="593456" indent="-296728" lvl="1">
              <a:lnSpc>
                <a:spcPts val="4398"/>
              </a:lnSpc>
              <a:buFont typeface="Arial"/>
              <a:buChar char="•"/>
            </a:pPr>
            <a:r>
              <a:rPr lang="en-US" sz="2748" spc="54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Visualised key metrics like power-to-weight, acceleration, and top speed.</a:t>
            </a:r>
          </a:p>
          <a:p>
            <a:pPr algn="l" marL="593456" indent="-296728" lvl="1">
              <a:lnSpc>
                <a:spcPts val="4398"/>
              </a:lnSpc>
              <a:buFont typeface="Arial"/>
              <a:buChar char="•"/>
            </a:pPr>
            <a:r>
              <a:rPr lang="en-US" sz="2748" spc="54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Gave users a dynamic way to compare and explore car specs.</a:t>
            </a:r>
          </a:p>
          <a:p>
            <a:pPr algn="l">
              <a:lnSpc>
                <a:spcPts val="4398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2693564" y="8940635"/>
            <a:ext cx="5594436" cy="1346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195"/>
              </a:lnSpc>
            </a:pPr>
            <a:r>
              <a:rPr lang="en-US" sz="5301" spc="-265">
                <a:solidFill>
                  <a:srgbClr val="FFD3C8"/>
                </a:solidFill>
                <a:latin typeface="Garet"/>
                <a:ea typeface="Garet"/>
                <a:cs typeface="Garet"/>
                <a:sym typeface="Garet"/>
              </a:rPr>
              <a:t>PERFORMANCE VISUALIZATIONS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1E1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9803611" y="2903674"/>
            <a:ext cx="13159760" cy="3809019"/>
          </a:xfrm>
          <a:custGeom>
            <a:avLst/>
            <a:gdLst/>
            <a:ahLst/>
            <a:cxnLst/>
            <a:rect r="r" b="b" t="t" l="l"/>
            <a:pathLst>
              <a:path h="3809019" w="13159760">
                <a:moveTo>
                  <a:pt x="0" y="0"/>
                </a:moveTo>
                <a:lnTo>
                  <a:pt x="13159759" y="0"/>
                </a:lnTo>
                <a:lnTo>
                  <a:pt x="13159759" y="3809019"/>
                </a:lnTo>
                <a:lnTo>
                  <a:pt x="0" y="38090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25590"/>
            <a:ext cx="8194291" cy="9557351"/>
            <a:chOff x="0" y="0"/>
            <a:chExt cx="10925721" cy="1274313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610526"/>
              <a:ext cx="10925721" cy="111326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Data Collection &amp; Cleaning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Missing values in car specifications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Inconsistent data formats across sources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AI-Powered Predictions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Handling missing values dynamically using AI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Ensuring AI-generated data aligns with real-world performance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Performance Analysis &amp; Visualisation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Correlation matrix returning NaN values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Matching Streamlit’s theme with interactive visualisations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Optimising radar chart for seamless background integration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Database &amp; Backend Issues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Connecting Streamlit with PostgreSQL efficiently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Querying and structuring data for smooth retrieval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Optimising User Experience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Making data interactive yet simple to understand</a:t>
              </a:r>
            </a:p>
            <a:p>
              <a:pPr algn="l" marL="431799" indent="-215899" lvl="1">
                <a:lnSpc>
                  <a:spcPts val="3199"/>
                </a:lnSpc>
                <a:buFont typeface="Arial"/>
                <a:buChar char="•"/>
              </a:pPr>
              <a:r>
                <a:rPr lang="en-US" sz="1999" spc="3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Choosing the best visualisations for performance insights</a:t>
              </a:r>
            </a:p>
            <a:p>
              <a:pPr algn="l">
                <a:lnSpc>
                  <a:spcPts val="3199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33350"/>
              <a:ext cx="10925721" cy="11628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398"/>
                </a:lnSpc>
              </a:pPr>
              <a:r>
                <a:rPr lang="en-US" sz="6398" spc="-319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Challenges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-5400000">
            <a:off x="11112531" y="5016183"/>
            <a:ext cx="6271031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08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171450"/>
            <a:ext cx="9315450" cy="10629900"/>
            <a:chOff x="0" y="0"/>
            <a:chExt cx="12420600" cy="141732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322" t="0" r="37254" b="0"/>
            <a:stretch>
              <a:fillRect/>
            </a:stretch>
          </p:blipFill>
          <p:spPr>
            <a:xfrm flipH="false" flipV="false">
              <a:off x="0" y="0"/>
              <a:ext cx="12420600" cy="141732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-5400000">
            <a:off x="13996467" y="5016183"/>
            <a:ext cx="6271031" cy="2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 spc="32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09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42900" y="3460654"/>
            <a:ext cx="8475046" cy="416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5837" indent="-282919" lvl="1">
              <a:lnSpc>
                <a:spcPts val="3669"/>
              </a:lnSpc>
              <a:buFont typeface="Arial"/>
              <a:buChar char="•"/>
            </a:pPr>
            <a:r>
              <a:rPr lang="en-US" sz="2620" spc="-131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AI-powered predictions effectively estimate missing car specs and lap times.</a:t>
            </a:r>
          </a:p>
          <a:p>
            <a:pPr algn="l" marL="565837" indent="-282919" lvl="1">
              <a:lnSpc>
                <a:spcPts val="3669"/>
              </a:lnSpc>
              <a:buFont typeface="Arial"/>
              <a:buChar char="•"/>
            </a:pPr>
            <a:r>
              <a:rPr lang="en-US" sz="2620" spc="-131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Visualisations highlight performance trends across cars, revealing strengths and weaknesses.</a:t>
            </a:r>
          </a:p>
          <a:p>
            <a:pPr algn="l" marL="565837" indent="-282919" lvl="1">
              <a:lnSpc>
                <a:spcPts val="3669"/>
              </a:lnSpc>
              <a:buFont typeface="Arial"/>
              <a:buChar char="•"/>
            </a:pPr>
            <a:r>
              <a:rPr lang="en-US" sz="2620" spc="-131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Interactive dashboards provide users with valuable insights to compare cars and enhance decision-making.</a:t>
            </a:r>
          </a:p>
          <a:p>
            <a:pPr algn="l" marL="565837" indent="-282919" lvl="1">
              <a:lnSpc>
                <a:spcPts val="3669"/>
              </a:lnSpc>
              <a:buFont typeface="Arial"/>
              <a:buChar char="•"/>
            </a:pPr>
            <a:r>
              <a:rPr lang="en-US" sz="2620" spc="-131">
                <a:solidFill>
                  <a:srgbClr val="F8F6EF"/>
                </a:solidFill>
                <a:latin typeface="Garet"/>
                <a:ea typeface="Garet"/>
                <a:cs typeface="Garet"/>
                <a:sym typeface="Garet"/>
              </a:rPr>
              <a:t>Data-driven approach improves understanding of car performance on the Nürburgring circuit.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2646" y="1983404"/>
            <a:ext cx="8115300" cy="1228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 spc="-499">
                <a:solidFill>
                  <a:srgbClr val="E1E1D7"/>
                </a:solidFill>
                <a:latin typeface="Garet"/>
                <a:ea typeface="Garet"/>
                <a:cs typeface="Garet"/>
                <a:sym typeface="Garet"/>
              </a:rPr>
              <a:t>Conclusion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DAGg4MlcQp8</dc:identifier>
  <dcterms:modified xsi:type="dcterms:W3CDTF">2011-08-01T06:04:30Z</dcterms:modified>
  <cp:revision>1</cp:revision>
  <dc:title>Black and Red Clean Minimal Professional Startup Pitch Deck Presentation</dc:title>
</cp:coreProperties>
</file>

<file path=docProps/thumbnail.jpeg>
</file>